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40" r:id="rId2"/>
    <p:sldId id="515" r:id="rId3"/>
    <p:sldId id="516" r:id="rId4"/>
    <p:sldId id="517" r:id="rId5"/>
    <p:sldId id="480" r:id="rId6"/>
    <p:sldId id="481" r:id="rId7"/>
    <p:sldId id="482" r:id="rId8"/>
    <p:sldId id="506" r:id="rId9"/>
    <p:sldId id="507" r:id="rId10"/>
    <p:sldId id="508" r:id="rId11"/>
    <p:sldId id="462" r:id="rId12"/>
    <p:sldId id="463" r:id="rId13"/>
    <p:sldId id="483" r:id="rId14"/>
    <p:sldId id="485" r:id="rId15"/>
    <p:sldId id="490" r:id="rId16"/>
    <p:sldId id="491" r:id="rId17"/>
    <p:sldId id="519" r:id="rId18"/>
    <p:sldId id="520" r:id="rId19"/>
    <p:sldId id="521" r:id="rId20"/>
    <p:sldId id="522" r:id="rId21"/>
    <p:sldId id="523" r:id="rId22"/>
    <p:sldId id="524" r:id="rId23"/>
    <p:sldId id="493" r:id="rId24"/>
    <p:sldId id="496" r:id="rId25"/>
    <p:sldId id="498" r:id="rId26"/>
    <p:sldId id="499" r:id="rId27"/>
    <p:sldId id="501" r:id="rId28"/>
    <p:sldId id="509" r:id="rId29"/>
    <p:sldId id="510" r:id="rId30"/>
    <p:sldId id="511" r:id="rId31"/>
    <p:sldId id="512" r:id="rId32"/>
    <p:sldId id="513" r:id="rId33"/>
    <p:sldId id="514" r:id="rId34"/>
    <p:sldId id="465" r:id="rId35"/>
    <p:sldId id="484" r:id="rId36"/>
    <p:sldId id="466" r:id="rId37"/>
    <p:sldId id="477" r:id="rId38"/>
    <p:sldId id="468" r:id="rId39"/>
    <p:sldId id="469" r:id="rId40"/>
    <p:sldId id="470" r:id="rId41"/>
    <p:sldId id="518" r:id="rId4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508"/>
    <a:srgbClr val="669900"/>
    <a:srgbClr val="99CC00"/>
    <a:srgbClr val="339933"/>
    <a:srgbClr val="008000"/>
    <a:srgbClr val="FF6600"/>
    <a:srgbClr val="FF6565"/>
    <a:srgbClr val="D20000"/>
    <a:srgbClr val="FF66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>
      <p:cViewPr>
        <p:scale>
          <a:sx n="79" d="100"/>
          <a:sy n="79" d="100"/>
        </p:scale>
        <p:origin x="-9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5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5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507" y="0"/>
            <a:ext cx="294851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9A64E1-A337-4DE7-B734-B7E0EF1B4364}" type="datetimeFigureOut">
              <a:rPr lang="en-GB"/>
              <a:pPr>
                <a:defRPr/>
              </a:pPr>
              <a:t>04/07/2016</a:t>
            </a:fld>
            <a:endParaRPr lang="en-GB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08"/>
            <a:ext cx="2948516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CC3403-7725-4384-9752-1BABC2CBCE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516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507" y="0"/>
            <a:ext cx="2948515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249"/>
            <a:ext cx="5443536" cy="44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08"/>
            <a:ext cx="2948516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42E2BB-48B0-44F5-9166-8B4FBE45C98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535207-E889-43F2-97B0-5A6EE2BB9F61}" type="datetime1">
              <a:rPr lang="en-US">
                <a:solidFill>
                  <a:prstClr val="black"/>
                </a:solidFill>
              </a:rPr>
              <a:pPr/>
              <a:t>7/4/2016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D62A-3547-479E-959B-086561F93F8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36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3862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38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8441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39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92704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40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74471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41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881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6E74C-CB04-47DC-8B5F-C14C4A13BC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4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6E74C-CB04-47DC-8B5F-C14C4A13BC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9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6E74C-CB04-47DC-8B5F-C14C4A13BC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11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4530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12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211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13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8882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34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5318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55507" y="9444908"/>
            <a:ext cx="2948515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05" tIns="45802" rIns="91605" bIns="45802" anchor="b"/>
          <a:lstStyle/>
          <a:p>
            <a:pPr algn="r"/>
            <a:fld id="{18560F8E-CA52-4241-97F9-43D080DCAE6B}" type="slidenum">
              <a:rPr lang="en-GB" sz="1200"/>
              <a:pPr algn="r"/>
              <a:t>35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14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85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85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GB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085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85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GB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085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D4F823-2C24-4F5D-BE44-9C1B0287ED77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6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03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272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563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022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979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975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157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38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19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810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282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75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75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en-GB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ctr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 userDrawn="1"/>
        </p:nvSpPr>
        <p:spPr bwMode="auto">
          <a:xfrm>
            <a:off x="-76200" y="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</a:rPr>
              <a:t>12-</a:t>
            </a:r>
            <a:fld id="{3518BC4F-A83C-49CA-AB42-E92AB6520874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‹N°›</a:t>
            </a:fld>
            <a:endParaRPr lang="en-US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7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064"/>
            <a:ext cx="6858000" cy="1557536"/>
          </a:xfrm>
          <a:noFill/>
          <a:ln/>
        </p:spPr>
        <p:txBody>
          <a:bodyPr/>
          <a:lstStyle/>
          <a:p>
            <a:r>
              <a:rPr lang="en-US" sz="2400" dirty="0" smtClean="0"/>
              <a:t>David Miles</a:t>
            </a:r>
          </a:p>
          <a:p>
            <a:r>
              <a:rPr lang="en-US" sz="2400" dirty="0" smtClean="0"/>
              <a:t>Imperial College London</a:t>
            </a:r>
          </a:p>
          <a:p>
            <a:r>
              <a:rPr lang="en-US" sz="2400" dirty="0" smtClean="0"/>
              <a:t>July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2016</a:t>
            </a:r>
            <a:endParaRPr lang="en-US" sz="2400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47612AD-88B2-44D5-B152-CD9AD6CE3BE7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56792"/>
            <a:ext cx="6629400" cy="1796008"/>
          </a:xfrm>
        </p:spPr>
        <p:txBody>
          <a:bodyPr/>
          <a:lstStyle/>
          <a:p>
            <a:r>
              <a:rPr lang="en-US" dirty="0"/>
              <a:t>Housing and Macro Prudential Policy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95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But construction costs do not rise as much as land prices or real house prices</a:t>
            </a:r>
            <a:br>
              <a:rPr lang="en-GB" sz="2400" dirty="0" smtClean="0"/>
            </a:br>
            <a:r>
              <a:rPr lang="en-GB" sz="1800" dirty="0" smtClean="0"/>
              <a:t>source “Global House Prices 180-2012”, Knoll, </a:t>
            </a:r>
            <a:r>
              <a:rPr lang="en-GB" sz="1800" dirty="0" err="1" smtClean="0"/>
              <a:t>Schularick</a:t>
            </a:r>
            <a:r>
              <a:rPr lang="en-GB" sz="1800" dirty="0" smtClean="0"/>
              <a:t> and </a:t>
            </a:r>
            <a:r>
              <a:rPr lang="en-GB" sz="1800" dirty="0" err="1" smtClean="0"/>
              <a:t>Stiga</a:t>
            </a:r>
            <a:r>
              <a:rPr lang="en-GB" sz="1800" dirty="0" smtClean="0"/>
              <a:t>, 2014. 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50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11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 term…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27584" y="1116011"/>
            <a:ext cx="78592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Suppose population and labour productivity grow at a steady rate in an economy. Can we expect the price of houses to stabilise relative to incomes?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 When might the house price to income ratio be falling for long periods ..when rising?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What implications does this have for the return on capital?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Can we have an ever rising house price to income ratio?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Does that mean an ever declining owner occupation rate?</a:t>
            </a:r>
          </a:p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Should monetary and macro-prudential policy try to offset rising prices?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 answer depends on four – largely unrelated – factors:</a:t>
            </a:r>
          </a:p>
        </p:txBody>
      </p:sp>
    </p:spTree>
    <p:extLst>
      <p:ext uri="{BB962C8B-B14F-4D97-AF65-F5344CB8AC3E}">
        <p14:creationId xmlns:p14="http://schemas.microsoft.com/office/powerpoint/2010/main" val="1520444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12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1116011"/>
            <a:ext cx="86718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Four factors: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1. technology of producing houses – how are land and structures mixed.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2. preference for housing versus other goods and preferences for different mixes of land and structure in housing</a:t>
            </a:r>
          </a:p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3. the nature of bequests and how wealth is transferred from the old  to middle aged and on to the relatively young.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4. The available mortgage loan to value ratio.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We focus on the first two…where it turns out that very different paths for the economy can emerge with even small changes in a couple of key parameters.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8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13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772816"/>
            <a:ext cx="82082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/>
              <a:t>Under plausible sets of parameters in a simple long run growth model we find house prices can rise forever relative to the price of other goods and also rise continually relative to incomes. </a:t>
            </a:r>
            <a:endParaRPr lang="en-GB" dirty="0" smtClean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 key parameter is the substitutability of land and structures in the production of housing services. 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This is a parameter that reflects technology </a:t>
            </a:r>
            <a:r>
              <a:rPr lang="en-GB" b="1" dirty="0" smtClean="0"/>
              <a:t>and</a:t>
            </a:r>
            <a:r>
              <a:rPr lang="en-GB" dirty="0" smtClean="0"/>
              <a:t> preferences. It is one that </a:t>
            </a:r>
            <a:r>
              <a:rPr lang="en-GB" dirty="0" err="1" smtClean="0"/>
              <a:t>Muth</a:t>
            </a:r>
            <a:r>
              <a:rPr lang="en-GB" dirty="0" smtClean="0"/>
              <a:t> investigated in detail some 40 years ago.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Its interpretation is subtle and how it evolves is of great significance.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19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2988047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A model of housing and the wider economy over time: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989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89248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82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5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000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453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13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7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53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793240" y="692930"/>
            <a:ext cx="8349459" cy="504681"/>
          </a:xfrm>
        </p:spPr>
        <p:txBody>
          <a:bodyPr>
            <a:noAutofit/>
          </a:bodyPr>
          <a:lstStyle/>
          <a:p>
            <a:r>
              <a:rPr lang="en-GB" sz="2399" b="1" dirty="0">
                <a:latin typeface="+mn-lt"/>
              </a:rPr>
              <a:t>Monetary Policy and Macro Prudential Policy – aims and tools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356" y="1557326"/>
            <a:ext cx="8710487" cy="3815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Monetary Policy is aimed at macro aggregates: the price level (or inflation rate); employment; output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Macro Prudential policy is aimed at maintaining financial stability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Monetary Policy tools are aimed at influencing the overall cost of lending and borrowing so as to influence overall economic activity 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– by varying the short term nominal rate of interest or via changing the balance sheet of the central bank.</a:t>
            </a:r>
          </a:p>
          <a:p>
            <a:endParaRPr lang="en-GB" sz="2199" dirty="0"/>
          </a:p>
        </p:txBody>
      </p:sp>
    </p:spTree>
    <p:extLst>
      <p:ext uri="{BB962C8B-B14F-4D97-AF65-F5344CB8AC3E}">
        <p14:creationId xmlns:p14="http://schemas.microsoft.com/office/powerpoint/2010/main" val="418071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55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64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23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24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0.5  </a:t>
            </a:r>
            <a:r>
              <a:rPr lang="en-GB" sz="1800" dirty="0" smtClean="0"/>
              <a:t>average annual house price growth 2.81%, growth in Y 1.90%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05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0.75  </a:t>
            </a:r>
            <a:r>
              <a:rPr lang="en-GB" sz="1800" dirty="0" smtClean="0"/>
              <a:t>average annual house price growth 1.95%, growth in Y 1.90% 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7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0.99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509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0.99  </a:t>
            </a:r>
            <a:r>
              <a:rPr lang="en-GB" sz="1800" dirty="0" smtClean="0"/>
              <a:t>average annual house price growth 1.18%, growth in Y 1.90% 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73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1.25  </a:t>
            </a:r>
            <a:r>
              <a:rPr lang="en-GB" sz="1800" dirty="0" smtClean="0"/>
              <a:t>average annual house price growth 0.73%, growth in Y 1.90%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22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0.5, </a:t>
            </a:r>
            <a:r>
              <a:rPr lang="el-GR" dirty="0" smtClean="0"/>
              <a:t>ρ</a:t>
            </a:r>
            <a:r>
              <a:rPr lang="en-GB" dirty="0" smtClean="0"/>
              <a:t>=0.8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303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0.5, </a:t>
            </a:r>
            <a:r>
              <a:rPr lang="el-GR" dirty="0" smtClean="0"/>
              <a:t>ρ</a:t>
            </a:r>
            <a:r>
              <a:rPr lang="en-GB" dirty="0" smtClean="0"/>
              <a:t>=0.99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62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793240" y="692930"/>
            <a:ext cx="8349459" cy="504681"/>
          </a:xfrm>
        </p:spPr>
        <p:txBody>
          <a:bodyPr>
            <a:noAutofit/>
          </a:bodyPr>
          <a:lstStyle/>
          <a:p>
            <a:r>
              <a:rPr lang="en-GB" sz="2399" b="1" dirty="0">
                <a:latin typeface="+mn-lt"/>
              </a:rPr>
              <a:t>Monetary Policy and Macro Prudential Policy – aims and tools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356" y="1557326"/>
            <a:ext cx="8710487" cy="313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Macro </a:t>
            </a:r>
            <a:r>
              <a:rPr lang="en-GB" sz="2199" dirty="0" err="1"/>
              <a:t>pru</a:t>
            </a:r>
            <a:r>
              <a:rPr lang="en-GB" sz="2199" dirty="0"/>
              <a:t> tools are varied 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Some are very specific (almost like micro instruments) </a:t>
            </a:r>
            <a:r>
              <a:rPr lang="en-GB" sz="2199" dirty="0" err="1"/>
              <a:t>eg</a:t>
            </a:r>
            <a:r>
              <a:rPr lang="en-GB" sz="2199" dirty="0"/>
              <a:t> limits on high LTV lending or rules on what stresses mortgage lenders </a:t>
            </a:r>
            <a:r>
              <a:rPr lang="en-GB" sz="2199" dirty="0" smtClean="0"/>
              <a:t>should use to </a:t>
            </a:r>
            <a:r>
              <a:rPr lang="en-GB" sz="2199" dirty="0"/>
              <a:t>asses potential borrowers ability to withstand </a:t>
            </a:r>
            <a:r>
              <a:rPr lang="en-GB" sz="2199" dirty="0" smtClean="0"/>
              <a:t>shocks</a:t>
            </a: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Others are more widespread in their impact but still focused on specific sectors (</a:t>
            </a:r>
            <a:r>
              <a:rPr lang="en-GB" sz="2199" dirty="0" err="1"/>
              <a:t>eg</a:t>
            </a:r>
            <a:r>
              <a:rPr lang="en-GB" sz="2199" dirty="0"/>
              <a:t> capital ratio rules hit banks).</a:t>
            </a:r>
          </a:p>
        </p:txBody>
      </p:sp>
    </p:spTree>
    <p:extLst>
      <p:ext uri="{BB962C8B-B14F-4D97-AF65-F5344CB8AC3E}">
        <p14:creationId xmlns:p14="http://schemas.microsoft.com/office/powerpoint/2010/main" val="320859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0.6, </a:t>
            </a:r>
            <a:r>
              <a:rPr lang="el-GR" dirty="0" smtClean="0"/>
              <a:t>ρ</a:t>
            </a:r>
            <a:r>
              <a:rPr lang="en-GB" dirty="0" smtClean="0"/>
              <a:t>=0.8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98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0.7, </a:t>
            </a:r>
            <a:r>
              <a:rPr lang="el-GR" dirty="0" smtClean="0"/>
              <a:t>ρ</a:t>
            </a:r>
            <a:r>
              <a:rPr lang="en-GB" dirty="0" smtClean="0"/>
              <a:t>=0.7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19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dirty="0"/>
              <a:t>ε </a:t>
            </a:r>
            <a:r>
              <a:rPr lang="en-GB" dirty="0" smtClean="0"/>
              <a:t>= 0.99, </a:t>
            </a:r>
            <a:r>
              <a:rPr lang="el-GR" dirty="0" smtClean="0"/>
              <a:t>ρ</a:t>
            </a:r>
            <a:r>
              <a:rPr lang="en-GB" dirty="0" smtClean="0"/>
              <a:t>=0.99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73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7813"/>
            <a:ext cx="8136904" cy="558899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l-GR" sz="2800" dirty="0"/>
              <a:t>ε </a:t>
            </a:r>
            <a:r>
              <a:rPr lang="en-GB" sz="2800" dirty="0" smtClean="0"/>
              <a:t>= 0.5, </a:t>
            </a:r>
            <a:r>
              <a:rPr lang="el-GR" sz="2800" dirty="0" smtClean="0"/>
              <a:t>ρ</a:t>
            </a:r>
            <a:r>
              <a:rPr lang="en-GB" sz="2800" dirty="0" smtClean="0"/>
              <a:t>=0.6 and growth in effective land area of 0.5% a year for first 100 years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18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34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 term…the key parameter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1260073"/>
            <a:ext cx="81546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endParaRPr lang="en-GB" sz="2400" dirty="0"/>
          </a:p>
          <a:p>
            <a:r>
              <a:rPr lang="en-GB" dirty="0" err="1" smtClean="0"/>
              <a:t>Muth</a:t>
            </a:r>
            <a:r>
              <a:rPr lang="en-GB" dirty="0" smtClean="0"/>
              <a:t> – forty years ago – estimated that </a:t>
            </a:r>
            <a:r>
              <a:rPr lang="el-GR" dirty="0" smtClean="0"/>
              <a:t>ε</a:t>
            </a:r>
            <a:r>
              <a:rPr lang="en-GB" dirty="0" smtClean="0"/>
              <a:t> was about 0.5. But that was for US and it reflected 1970s and 1960s house building technology.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Maybe it reflected preferences too.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Both may change….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Super tall buildings with very small footprints are now feasible…and desired.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/>
              <a:t> </a:t>
            </a:r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  <a:p>
            <a:pPr algn="ctr"/>
            <a:r>
              <a:rPr lang="en-GB" sz="2400" dirty="0" smtClean="0"/>
              <a:t> </a:t>
            </a:r>
          </a:p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787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35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 term…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6996" y="1116011"/>
            <a:ext cx="84295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endParaRPr lang="en-GB" dirty="0"/>
          </a:p>
          <a:p>
            <a:r>
              <a:rPr lang="en-GB" dirty="0" smtClean="0"/>
              <a:t>From the NY Times, December 2015:</a:t>
            </a:r>
          </a:p>
          <a:p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/>
              <a:t>As recently as two years ago, only five towers </a:t>
            </a:r>
            <a:r>
              <a:rPr lang="en-GB" dirty="0" smtClean="0"/>
              <a:t>in NYC</a:t>
            </a:r>
            <a:r>
              <a:rPr lang="en-GB" dirty="0"/>
              <a:t> topped 1,000 feet. Now, there are that many “</a:t>
            </a:r>
            <a:r>
              <a:rPr lang="en-GB" dirty="0" err="1"/>
              <a:t>supertall</a:t>
            </a:r>
            <a:r>
              <a:rPr lang="en-GB" dirty="0"/>
              <a:t>” towers in the works on 57th Street alone, and </a:t>
            </a:r>
            <a:r>
              <a:rPr lang="en-GB" dirty="0" smtClean="0"/>
              <a:t>roughly two dozen either </a:t>
            </a:r>
            <a:r>
              <a:rPr lang="en-GB" dirty="0"/>
              <a:t>under construction or on the drawing boards across Manhattan and </a:t>
            </a:r>
            <a:r>
              <a:rPr lang="en-GB" dirty="0" smtClean="0"/>
              <a:t>in Brooklyn.</a:t>
            </a:r>
          </a:p>
          <a:p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slender cloud-busters would not have been built without the confluence of new </a:t>
            </a:r>
            <a:r>
              <a:rPr lang="en-GB" dirty="0" smtClean="0"/>
              <a:t>technologies…. </a:t>
            </a:r>
            <a:r>
              <a:rPr lang="en-GB" dirty="0" err="1"/>
              <a:t>Superstrong</a:t>
            </a:r>
            <a:r>
              <a:rPr lang="en-GB" dirty="0"/>
              <a:t> concrete and new wind testing made possible buildings like 432 Park, which, at 93 feet wide, is 15 times as tall as it is wide.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effect, developers now need only a lot the size of a brownstone or three to build a tower, rather than much of a block, as with the </a:t>
            </a:r>
            <a:r>
              <a:rPr lang="en-GB" dirty="0" smtClean="0"/>
              <a:t>1,250-foot Empire State Building, </a:t>
            </a:r>
            <a:r>
              <a:rPr lang="en-GB" dirty="0"/>
              <a:t>which, when it opened in 1931, was the tallest building in the world</a:t>
            </a:r>
            <a:r>
              <a:rPr lang="en-GB" dirty="0" smtClean="0"/>
              <a:t>.”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/>
              <a:t> </a:t>
            </a:r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  <a:p>
            <a:pPr algn="ctr"/>
            <a:r>
              <a:rPr lang="en-GB" sz="2400" dirty="0" smtClean="0"/>
              <a:t> </a:t>
            </a:r>
          </a:p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80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36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So what is </a:t>
            </a:r>
            <a:r>
              <a:rPr lang="el-GR" sz="2800" dirty="0" smtClean="0"/>
              <a:t>ε</a:t>
            </a:r>
            <a:r>
              <a:rPr lang="en-GB" sz="2800" dirty="0"/>
              <a:t> </a:t>
            </a:r>
            <a:r>
              <a:rPr lang="en-GB" sz="2800" dirty="0" smtClean="0"/>
              <a:t> ??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1628800"/>
            <a:ext cx="82809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Q: By how much would you need to spend more on structure as the land used by a house is reduced to keep the house equally desirable? 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With the production relation specified above (a CES function) the answer  depends on the existing ratio of B to R and also on </a:t>
            </a:r>
            <a:r>
              <a:rPr lang="el-GR" dirty="0" smtClean="0"/>
              <a:t>ε</a:t>
            </a:r>
            <a:r>
              <a:rPr lang="en-GB" dirty="0" smtClean="0"/>
              <a:t>. 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 next table shows the story…..</a:t>
            </a:r>
            <a:endParaRPr lang="en-GB" dirty="0"/>
          </a:p>
          <a:p>
            <a:pPr algn="ctr"/>
            <a:r>
              <a:rPr lang="en-GB" sz="2400" dirty="0" smtClean="0"/>
              <a:t> </a:t>
            </a:r>
          </a:p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0053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332657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GB" dirty="0"/>
              <a:t>percentage change in B to compensate for 1% fall in </a:t>
            </a:r>
            <a:r>
              <a:rPr lang="en-GB" dirty="0" smtClean="0"/>
              <a:t>R, evaluated at various ratios of B/R and for various values of </a:t>
            </a:r>
            <a:r>
              <a:rPr lang="el-GR" b="1" dirty="0"/>
              <a:t>ε</a:t>
            </a:r>
            <a:endParaRPr lang="el-G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93333"/>
              </p:ext>
            </p:extLst>
          </p:nvPr>
        </p:nvGraphicFramePr>
        <p:xfrm>
          <a:off x="1115620" y="2276873"/>
          <a:ext cx="7344810" cy="3600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"/>
                <a:gridCol w="734481"/>
                <a:gridCol w="734481"/>
                <a:gridCol w="734481"/>
                <a:gridCol w="734481"/>
                <a:gridCol w="734481"/>
                <a:gridCol w="734481"/>
                <a:gridCol w="734481"/>
                <a:gridCol w="734481"/>
                <a:gridCol w="734481"/>
              </a:tblGrid>
              <a:tr h="62353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</a:rPr>
                        <a:t>ε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1.2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1.1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0.8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0.7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0.6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0.5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0.4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31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B/R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1.37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2.97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1.34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5.32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13.21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279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effectLst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3.42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18.34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2204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38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 term…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6996" y="1116011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I think intuition suggest that </a:t>
            </a:r>
            <a:r>
              <a:rPr lang="el-GR" dirty="0" smtClean="0"/>
              <a:t>ε</a:t>
            </a:r>
            <a:r>
              <a:rPr lang="en-GB" dirty="0" smtClean="0"/>
              <a:t> &lt;1</a:t>
            </a:r>
          </a:p>
          <a:p>
            <a:r>
              <a:rPr lang="en-GB" dirty="0" smtClean="0"/>
              <a:t> </a:t>
            </a: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That means that if land is fixed the elasticity of housing supply will go to zero.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042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39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Looking to the very long term…issues for a richer model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6996" y="1116011"/>
            <a:ext cx="86764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r>
              <a:rPr lang="en-GB" dirty="0" smtClean="0"/>
              <a:t>Suppose house price to income ratio keeps on rising. But people can only borrow 90% of a house. Then it takes ever longer to buy. </a:t>
            </a:r>
          </a:p>
          <a:p>
            <a:endParaRPr lang="en-GB" dirty="0"/>
          </a:p>
          <a:p>
            <a:r>
              <a:rPr lang="en-GB" dirty="0" smtClean="0"/>
              <a:t>Does the owner occupation ratio fall consistently?</a:t>
            </a:r>
          </a:p>
          <a:p>
            <a:endParaRPr lang="en-GB" dirty="0"/>
          </a:p>
          <a:p>
            <a:r>
              <a:rPr lang="en-GB" dirty="0" smtClean="0"/>
              <a:t>What about bequests?</a:t>
            </a:r>
          </a:p>
          <a:p>
            <a:endParaRPr lang="en-GB" dirty="0"/>
          </a:p>
          <a:p>
            <a:r>
              <a:rPr lang="en-GB" dirty="0" smtClean="0"/>
              <a:t>What does a society with 90% renting look like? This is Britain in 1914.</a:t>
            </a:r>
          </a:p>
          <a:p>
            <a:endParaRPr lang="en-GB" dirty="0"/>
          </a:p>
          <a:p>
            <a:r>
              <a:rPr lang="en-GB" dirty="0" smtClean="0"/>
              <a:t>BUT: the houses would probably be owned much more equally – indirectly in savings vehicles owned quite widely.</a:t>
            </a:r>
          </a:p>
          <a:p>
            <a:endParaRPr lang="en-GB" dirty="0" smtClean="0"/>
          </a:p>
          <a:p>
            <a:r>
              <a:rPr lang="en-GB" dirty="0" smtClean="0"/>
              <a:t>There is no reason why a country with a low owner occupation rate need be one with very unequal ownership of wealth. </a:t>
            </a:r>
          </a:p>
          <a:p>
            <a:endParaRPr lang="en-GB" sz="2400" dirty="0"/>
          </a:p>
          <a:p>
            <a:pPr marL="355600" indent="-355600">
              <a:buFont typeface="Arial" charset="0"/>
              <a:buChar char="•"/>
            </a:pPr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463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793240" y="692930"/>
            <a:ext cx="8349459" cy="504681"/>
          </a:xfrm>
        </p:spPr>
        <p:txBody>
          <a:bodyPr>
            <a:noAutofit/>
          </a:bodyPr>
          <a:lstStyle/>
          <a:p>
            <a:r>
              <a:rPr lang="en-GB" sz="2399" b="1" dirty="0">
                <a:latin typeface="+mn-lt"/>
              </a:rPr>
              <a:t>Monetary Policy and Macro Prudential Policy – aims and tools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557326"/>
            <a:ext cx="8481275" cy="5507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You need (at least) two instruments because the policy needed to hit one target (</a:t>
            </a:r>
            <a:r>
              <a:rPr lang="en-GB" sz="2199" dirty="0" err="1"/>
              <a:t>eg</a:t>
            </a:r>
            <a:r>
              <a:rPr lang="en-GB" sz="2199" dirty="0"/>
              <a:t> consumer price inflation) and the stance to maintain financial stability might be very different. (Tinbergen)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Consider housing market and inflation picture today…CPI inflation is virtually zero; but </a:t>
            </a:r>
            <a:r>
              <a:rPr lang="en-GB" sz="2199" dirty="0" smtClean="0"/>
              <a:t>in UK house </a:t>
            </a:r>
            <a:r>
              <a:rPr lang="en-GB" sz="2199" dirty="0"/>
              <a:t>price inflation is not.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 smtClean="0"/>
              <a:t>Macro-prudential </a:t>
            </a:r>
            <a:r>
              <a:rPr lang="en-GB" sz="2199" dirty="0"/>
              <a:t>policy has been used several times just recently, mainly in the housing market. 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/>
              <a:t>But how do we work out whether rises in house prices are sustainable or not and whether they create financial stability risks</a:t>
            </a:r>
            <a:r>
              <a:rPr lang="en-GB" sz="2199" dirty="0" smtClean="0"/>
              <a:t>? </a:t>
            </a:r>
          </a:p>
          <a:p>
            <a:pPr marL="272959" indent="-272959">
              <a:buFont typeface="Arial" pitchFamily="34" charset="0"/>
              <a:buChar char="•"/>
            </a:pPr>
            <a:endParaRPr lang="en-GB" sz="2199" dirty="0" smtClean="0"/>
          </a:p>
          <a:p>
            <a:pPr marL="272959" indent="-272959">
              <a:buFont typeface="Arial" pitchFamily="34" charset="0"/>
              <a:buChar char="•"/>
            </a:pPr>
            <a:r>
              <a:rPr lang="en-GB" sz="2199" dirty="0" smtClean="0"/>
              <a:t>Are rising house prices to incomes always a warning sign?</a:t>
            </a:r>
            <a:endParaRPr lang="en-GB" sz="2199" dirty="0"/>
          </a:p>
          <a:p>
            <a:pPr marL="272959" indent="-272959">
              <a:buFont typeface="Arial" pitchFamily="34" charset="0"/>
              <a:buChar char="•"/>
            </a:pPr>
            <a:endParaRPr lang="en-GB" sz="2199" dirty="0"/>
          </a:p>
        </p:txBody>
      </p:sp>
    </p:spTree>
    <p:extLst>
      <p:ext uri="{BB962C8B-B14F-4D97-AF65-F5344CB8AC3E}">
        <p14:creationId xmlns:p14="http://schemas.microsoft.com/office/powerpoint/2010/main" val="3981150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40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Plausible parameter estimates plugged into a simple growth model can easily generate ever rising house prices – relative to other goods AND to incomes.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But there is great sensitivity to parameters that reflect both preferences (between different characteristics of houses) and technology.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 key technology factor is how one combines structures and land to create housing. That has changed …see the New York and London skylines. But can it make </a:t>
            </a:r>
            <a:r>
              <a:rPr lang="el-GR" dirty="0" smtClean="0"/>
              <a:t>ε</a:t>
            </a:r>
            <a:r>
              <a:rPr lang="en-GB" dirty="0" smtClean="0"/>
              <a:t> &gt; 1?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/>
              <a:t>Ownership structure cannot be assessed in our stylised infinite horizon, representative agents model. You have to introduce credit markets, finite lives and bequests.</a:t>
            </a:r>
          </a:p>
          <a:p>
            <a:pPr marL="355600" indent="-355600">
              <a:buFont typeface="Arial" charset="0"/>
              <a:buChar char="•"/>
            </a:pPr>
            <a:endParaRPr lang="en-GB" dirty="0" smtClean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85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07841-08C6-4850-AA08-04D76E1B1516}" type="slidenum">
              <a:rPr lang="en-GB" smtClean="0">
                <a:latin typeface="Arial" charset="0"/>
                <a:cs typeface="Arial" charset="0"/>
              </a:rPr>
              <a:pPr/>
              <a:t>41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11560" y="404664"/>
            <a:ext cx="7632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98072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457200" indent="-457200">
              <a:buFontTx/>
              <a:buAutoNum type="arabicPeriod"/>
            </a:pPr>
            <a:endParaRPr lang="en-GB" sz="2400" dirty="0" smtClean="0"/>
          </a:p>
          <a:p>
            <a:pPr marL="457200" lvl="0" indent="-457200">
              <a:buAutoNum type="arabicPeriod"/>
            </a:pPr>
            <a:endParaRPr lang="en-GB" sz="2400" dirty="0" smtClean="0"/>
          </a:p>
          <a:p>
            <a:pPr marL="361950" indent="-361950"/>
            <a:endParaRPr lang="en-GB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1560" y="134076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Housing over long term could become increasingly rented.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 Houses could become like jets - too expensive for most people to own so almost exclusively rented…with people indirectly owning claims on houses (jets) via holding shares in property companies (airlines).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There is no reason to believe rising house prices to income ratios represent a risk to stability or are unsustainable</a:t>
            </a:r>
          </a:p>
          <a:p>
            <a:pPr marL="355600" indent="-355600">
              <a:buFont typeface="Arial" charset="0"/>
              <a:buChar char="•"/>
            </a:pPr>
            <a:endParaRPr lang="en-GB" dirty="0"/>
          </a:p>
          <a:p>
            <a:pPr marL="355600" indent="-355600">
              <a:buFont typeface="Arial" charset="0"/>
              <a:buChar char="•"/>
            </a:pPr>
            <a:r>
              <a:rPr lang="en-GB" dirty="0" smtClean="0"/>
              <a:t>There should be no automatic policy response to a rise in house prices relative to incomes.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00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9354"/>
            <a:ext cx="8640960" cy="61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61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99288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230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0499"/>
            <a:ext cx="8208912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87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No growth in average real house prices from 1870-1945; tripling in the next 70 years – </a:t>
            </a:r>
            <a:r>
              <a:rPr lang="en-GB" sz="1800" dirty="0" smtClean="0"/>
              <a:t>source “Global House Prices 1870-2012”, Knoll, </a:t>
            </a:r>
            <a:r>
              <a:rPr lang="en-GB" sz="1800" dirty="0" err="1" smtClean="0"/>
              <a:t>Schularick</a:t>
            </a:r>
            <a:r>
              <a:rPr lang="en-GB" sz="1800" dirty="0" smtClean="0"/>
              <a:t> and </a:t>
            </a:r>
            <a:r>
              <a:rPr lang="en-GB" sz="1800" dirty="0" err="1" smtClean="0"/>
              <a:t>Stiga</a:t>
            </a:r>
            <a:r>
              <a:rPr lang="en-GB" sz="1800" dirty="0" smtClean="0"/>
              <a:t>, 2014. </a:t>
            </a: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20813"/>
            <a:ext cx="8003232" cy="54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4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Land prices follow similar pattern as house prices</a:t>
            </a:r>
            <a:br>
              <a:rPr lang="en-GB" sz="2400" dirty="0" smtClean="0"/>
            </a:br>
            <a:r>
              <a:rPr lang="en-GB" sz="1800" dirty="0" smtClean="0"/>
              <a:t>source “Global House Prices 1870-2012”, Knoll, </a:t>
            </a:r>
            <a:r>
              <a:rPr lang="en-GB" sz="1800" dirty="0" err="1" smtClean="0"/>
              <a:t>Schularick</a:t>
            </a:r>
            <a:r>
              <a:rPr lang="en-GB" sz="1800" dirty="0" smtClean="0"/>
              <a:t> and </a:t>
            </a:r>
            <a:r>
              <a:rPr lang="en-GB" sz="1800" dirty="0" err="1" smtClean="0"/>
              <a:t>Stiga</a:t>
            </a:r>
            <a:r>
              <a:rPr lang="en-GB" sz="1800" dirty="0" smtClean="0"/>
              <a:t>, 2014.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8820472" cy="474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70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S Chapter4">
  <a:themeElements>
    <a:clrScheme name="MS Chapter4 12">
      <a:dk1>
        <a:srgbClr val="000000"/>
      </a:dk1>
      <a:lt1>
        <a:srgbClr val="FFFFFF"/>
      </a:lt1>
      <a:dk2>
        <a:srgbClr val="660033"/>
      </a:dk2>
      <a:lt2>
        <a:srgbClr val="0024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MS Chapter4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S Chapter4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 Chapter4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 Chapter4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 Chapter4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 Chapter4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11">
        <a:dk1>
          <a:srgbClr val="000000"/>
        </a:dk1>
        <a:lt1>
          <a:srgbClr val="FFFFFF"/>
        </a:lt1>
        <a:dk2>
          <a:srgbClr val="660033"/>
        </a:dk2>
        <a:lt2>
          <a:srgbClr val="003588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 Chapter4 12">
        <a:dk1>
          <a:srgbClr val="000000"/>
        </a:dk1>
        <a:lt1>
          <a:srgbClr val="FFFFFF"/>
        </a:lt1>
        <a:dk2>
          <a:srgbClr val="660033"/>
        </a:dk2>
        <a:lt2>
          <a:srgbClr val="0024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1380</Words>
  <Application>Microsoft Office PowerPoint</Application>
  <PresentationFormat>Affichage à l'écran (4:3)</PresentationFormat>
  <Paragraphs>276</Paragraphs>
  <Slides>41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MS Chapter4</vt:lpstr>
      <vt:lpstr>Housing and Macro Prudential Policy </vt:lpstr>
      <vt:lpstr>Monetary Policy and Macro Prudential Policy – aims and tools</vt:lpstr>
      <vt:lpstr>Monetary Policy and Macro Prudential Policy – aims and tools</vt:lpstr>
      <vt:lpstr>Monetary Policy and Macro Prudential Policy – aims and tools</vt:lpstr>
      <vt:lpstr>Présentation PowerPoint</vt:lpstr>
      <vt:lpstr>Présentation PowerPoint</vt:lpstr>
      <vt:lpstr>Présentation PowerPoint</vt:lpstr>
      <vt:lpstr>No growth in average real house prices from 1870-1945; tripling in the next 70 years – source “Global House Prices 1870-2012”, Knoll, Schularick and Stiga, 2014. </vt:lpstr>
      <vt:lpstr>Land prices follow similar pattern as house prices source “Global House Prices 1870-2012”, Knoll, Schularick and Stiga, 2014. </vt:lpstr>
      <vt:lpstr>But construction costs do not rise as much as land prices or real house prices source “Global House Prices 180-2012”, Knoll, Schularick and Stiga, 2014. </vt:lpstr>
      <vt:lpstr>Présentation PowerPoint</vt:lpstr>
      <vt:lpstr>Présentation PowerPoint</vt:lpstr>
      <vt:lpstr>Présentation PowerPoint</vt:lpstr>
      <vt:lpstr>A model of housing and the wider economy over time: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ε = 0.5  average annual house price growth 2.81%, growth in Y 1.90% </vt:lpstr>
      <vt:lpstr> ε = 0.75  average annual house price growth 1.95%, growth in Y 1.90% </vt:lpstr>
      <vt:lpstr> ε = 0.99</vt:lpstr>
      <vt:lpstr> ε = 0.99  average annual house price growth 1.18%, growth in Y 1.90% </vt:lpstr>
      <vt:lpstr> ε = 1.25  average annual house price growth 0.73%, growth in Y 1.90% </vt:lpstr>
      <vt:lpstr> ε = 0.5, ρ=0.8</vt:lpstr>
      <vt:lpstr> ε = 0.5, ρ=0.99</vt:lpstr>
      <vt:lpstr> ε = 0.6, ρ=0.8</vt:lpstr>
      <vt:lpstr> ε = 0.7, ρ=0.7</vt:lpstr>
      <vt:lpstr> ε = 0.99, ρ=0.99</vt:lpstr>
      <vt:lpstr> ε = 0.5, ρ=0.6 and growth in effective land area of 0.5% a year for first 100 years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Bank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930925</dc:creator>
  <cp:lastModifiedBy>chbrigeu</cp:lastModifiedBy>
  <cp:revision>728</cp:revision>
  <dcterms:created xsi:type="dcterms:W3CDTF">2009-02-20T17:01:35Z</dcterms:created>
  <dcterms:modified xsi:type="dcterms:W3CDTF">2016-07-04T10:34:34Z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